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Segoe Print" panose="02000600000000000000" pitchFamily="2" charset="0"/>
      <p:regular r:id="rId27"/>
      <p:bold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8" d="100"/>
          <a:sy n="38" d="100"/>
        </p:scale>
        <p:origin x="99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u="sng" dirty="0"/>
              <a:t>Top</a:t>
            </a:r>
            <a:r>
              <a:rPr lang="en-US" sz="2800" u="sng" baseline="0" dirty="0"/>
              <a:t> 5 Categories by aggregate “Popularity” Score</a:t>
            </a:r>
            <a:endParaRPr lang="en-US" sz="2800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>
                  <a:outerShdw blurRad="50800" dist="50800" dir="5400000" sx="16000" sy="16000" algn="ctr" rotWithShape="0">
                    <a:srgbClr val="000000">
                      <a:alpha val="43137"/>
                    </a:srgb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outerShdw blurRad="50800" dist="50800" dir="5400000" sx="120000" sy="120000" algn="ctr" rotWithShape="0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924-406A-AE41-A95C650BF4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sx="120000" sy="120000" algn="ctr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24-406A-AE41-A95C650BF4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026070223"/>
        <c:axId val="49175247"/>
      </c:barChart>
      <c:catAx>
        <c:axId val="2026070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5247"/>
        <c:crosses val="autoZero"/>
        <c:auto val="1"/>
        <c:lblAlgn val="ctr"/>
        <c:lblOffset val="100"/>
        <c:noMultiLvlLbl val="0"/>
      </c:catAx>
      <c:valAx>
        <c:axId val="49175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6070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u="sng" cap="none" baseline="0" dirty="0"/>
              <a:t> Popularity percentage share from top 5 categories </a:t>
            </a:r>
            <a:endParaRPr lang="en-IN" sz="2800" u="sng" cap="non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9C9E-4471-9BA3-0EA0A66F5D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C9E-4471-9BA3-0EA0A66F5D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C9E-4471-9BA3-0EA0A66F5D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9C9E-4471-9BA3-0EA0A66F5D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9C9E-4471-9BA3-0EA0A66F5D7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C9E-4471-9BA3-0EA0A66F5D7E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9E-4471-9BA3-0EA0A66F5D7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21.4%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C9E-4471-9BA3-0EA0A66F5D7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20.3%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9C9E-4471-9BA3-0EA0A66F5D7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19.8%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9C9E-4471-9BA3-0EA0A66F5D7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19.6%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C9E-4471-9BA3-0EA0A66F5D7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19.0%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C9E-4471-9BA3-0EA0A66F5D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Sheet1!$A$3:$A$8</c:f>
              <c:strCache>
                <c:ptCount val="6"/>
                <c:pt idx="0">
                  <c:v>Category</c:v>
                </c:pt>
                <c:pt idx="1">
                  <c:v>Animals</c:v>
                </c:pt>
                <c:pt idx="2">
                  <c:v>science</c:v>
                </c:pt>
                <c:pt idx="3">
                  <c:v>healthy eating</c:v>
                </c:pt>
                <c:pt idx="4">
                  <c:v>technology</c:v>
                </c:pt>
                <c:pt idx="5">
                  <c:v>food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0</c:v>
                </c:pt>
                <c:pt idx="1">
                  <c:v>74965</c:v>
                </c:pt>
                <c:pt idx="2">
                  <c:v>71168</c:v>
                </c:pt>
                <c:pt idx="3">
                  <c:v>69339</c:v>
                </c:pt>
                <c:pt idx="4">
                  <c:v>68738</c:v>
                </c:pt>
                <c:pt idx="5">
                  <c:v>66676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C9E-4471-9BA3-0EA0A66F5D7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2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44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029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1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55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6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3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8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9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81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72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u="sng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6000" b="1" u="sng" spc="-105" dirty="0">
                <a:solidFill>
                  <a:srgbClr val="FFFFFF"/>
                </a:solidFill>
                <a:latin typeface="Segoe Print" panose="02000600000000000000" pitchFamily="2" charset="0"/>
                <a:ea typeface="MS PGothic" panose="020B0600070205080204" pitchFamily="34" charset="-128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u="sng" spc="-80" dirty="0"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8485DC-A694-4DB9-FB3B-9390BBDED98A}"/>
              </a:ext>
            </a:extLst>
          </p:cNvPr>
          <p:cNvSpPr txBox="1"/>
          <p:nvPr/>
        </p:nvSpPr>
        <p:spPr>
          <a:xfrm>
            <a:off x="11125200" y="1167943"/>
            <a:ext cx="6705600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Analysis</a:t>
            </a:r>
          </a:p>
          <a:p>
            <a:r>
              <a:rPr lang="en-US" sz="2400" dirty="0"/>
              <a:t>Animal and science are the two most popular categories showing that people enjoy “real-life” and “factual” content the most.</a:t>
            </a:r>
          </a:p>
          <a:p>
            <a:endParaRPr lang="en-US" sz="2400" dirty="0"/>
          </a:p>
          <a:p>
            <a:r>
              <a:rPr lang="en-US" sz="3600" b="1" u="sng" dirty="0"/>
              <a:t>Insights </a:t>
            </a:r>
          </a:p>
          <a:p>
            <a:r>
              <a:rPr lang="en-US" sz="2400" dirty="0"/>
              <a:t>Food is a common theme with the top 5 categories with “Healthy Eating” ranking the highest. This may give an indication to the audience </a:t>
            </a:r>
            <a:r>
              <a:rPr lang="en-US" sz="2400"/>
              <a:t>within your </a:t>
            </a:r>
            <a:r>
              <a:rPr lang="en-US" sz="2400" dirty="0"/>
              <a:t>user base. You could use this insight to create a campaign and work with healthy eating brands to boost user engagement.</a:t>
            </a:r>
          </a:p>
          <a:p>
            <a:endParaRPr lang="en-US" sz="2400" dirty="0"/>
          </a:p>
          <a:p>
            <a:r>
              <a:rPr lang="en-US" sz="3600" b="1" u="sng" dirty="0"/>
              <a:t>Next Steps</a:t>
            </a:r>
          </a:p>
          <a:p>
            <a:r>
              <a:rPr lang="en-US" sz="2400" dirty="0"/>
              <a:t>This ad-hoc analysis is insightful, but it’s time to take this analysis into large scale production for real-time understanding of your business. We can show you how to do this.</a:t>
            </a:r>
          </a:p>
          <a:p>
            <a:endParaRPr lang="en-US" sz="3600" b="1" u="sng" dirty="0"/>
          </a:p>
          <a:p>
            <a:endParaRPr lang="en-US" sz="3600" b="1" u="sng" dirty="0"/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latin typeface="Georgia" panose="0204050205040502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b="1" spc="-19" dirty="0"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3200" dirty="0"/>
              <a:t>                                                                               </a:t>
            </a:r>
          </a:p>
          <a:p>
            <a:pPr algn="ctr"/>
            <a:endParaRPr lang="en-US" sz="3200" dirty="0"/>
          </a:p>
          <a:p>
            <a:pPr lvl="0" algn="ctr"/>
            <a:r>
              <a:rPr lang="en-US" sz="4800" dirty="0"/>
              <a:t>                            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3A9D81-CFCA-2C64-6316-15022AFD5F63}"/>
              </a:ext>
            </a:extLst>
          </p:cNvPr>
          <p:cNvSpPr txBox="1"/>
          <p:nvPr/>
        </p:nvSpPr>
        <p:spPr>
          <a:xfrm>
            <a:off x="8719948" y="2247900"/>
            <a:ext cx="72820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800" dirty="0"/>
              <a:t>Social Buzz is a fast growing technology unicorn</a:t>
            </a:r>
          </a:p>
          <a:p>
            <a:pPr lvl="0" algn="l"/>
            <a:r>
              <a:rPr lang="en-US" sz="2800" dirty="0"/>
              <a:t>That need to adapt quickly to its’s global scale.</a:t>
            </a:r>
          </a:p>
          <a:p>
            <a:pPr lvl="0" algn="l"/>
            <a:r>
              <a:rPr lang="en-US" sz="2800" dirty="0"/>
              <a:t>Accenture has begun a 3 month POC focusing on</a:t>
            </a:r>
          </a:p>
          <a:p>
            <a:pPr lvl="0" algn="l"/>
            <a:r>
              <a:rPr lang="en-US" sz="2800" dirty="0"/>
              <a:t>three tasks:</a:t>
            </a:r>
          </a:p>
          <a:p>
            <a:pPr lvl="0"/>
            <a:endParaRPr lang="en-US" sz="2800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800" dirty="0"/>
              <a:t>Recommendation for a successful IPO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800" dirty="0"/>
              <a:t>   popular categories of content</a:t>
            </a:r>
          </a:p>
          <a:p>
            <a:pPr lvl="0" algn="l"/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BD058-41D8-7025-892C-CF83D9E0D762}"/>
              </a:ext>
            </a:extLst>
          </p:cNvPr>
          <p:cNvSpPr txBox="1"/>
          <p:nvPr/>
        </p:nvSpPr>
        <p:spPr>
          <a:xfrm>
            <a:off x="2362200" y="4761658"/>
            <a:ext cx="72648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Over </a:t>
            </a:r>
            <a:r>
              <a:rPr lang="en-US" sz="3200" u="sng" dirty="0"/>
              <a:t>100000</a:t>
            </a:r>
            <a:r>
              <a:rPr lang="en-US" sz="3200" dirty="0"/>
              <a:t> posts per day</a:t>
            </a:r>
          </a:p>
          <a:p>
            <a:r>
              <a:rPr lang="en-US" sz="3200" dirty="0"/>
              <a:t>3</a:t>
            </a:r>
            <a:r>
              <a:rPr lang="en-US" sz="3200" u="sng" dirty="0"/>
              <a:t>6,500,000</a:t>
            </a:r>
            <a:r>
              <a:rPr lang="en-US" sz="3200" dirty="0"/>
              <a:t> pieces of content per year !</a:t>
            </a:r>
          </a:p>
          <a:p>
            <a:endParaRPr lang="en-US" sz="3200" dirty="0"/>
          </a:p>
          <a:p>
            <a:r>
              <a:rPr lang="en-US" sz="3200" dirty="0"/>
              <a:t>But how to capitalize on it when there is so much ?</a:t>
            </a:r>
          </a:p>
          <a:p>
            <a:endParaRPr lang="en-US" sz="3200" dirty="0"/>
          </a:p>
          <a:p>
            <a:r>
              <a:rPr lang="en-US" sz="3200" u="sng" dirty="0"/>
              <a:t>Analysis to find Social Buzz’s top 5 most popular categories of content</a:t>
            </a:r>
            <a:endParaRPr lang="en-IN" sz="3200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" name="Freeform 17"/>
          <p:cNvSpPr/>
          <p:nvPr/>
        </p:nvSpPr>
        <p:spPr>
          <a:xfrm>
            <a:off x="11825796" y="7210473"/>
            <a:ext cx="2085137" cy="2085137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4928870" y="0"/>
                  <a:pt x="6350000" y="1421130"/>
                  <a:pt x="6350000" y="3175000"/>
                </a:cubicBezTo>
                <a:cubicBezTo>
                  <a:pt x="6350000" y="4928870"/>
                  <a:pt x="4928870" y="6350000"/>
                  <a:pt x="3175000" y="6350000"/>
                </a:cubicBezTo>
                <a:cubicBezTo>
                  <a:pt x="1421130" y="6350000"/>
                  <a:pt x="0" y="4928870"/>
                  <a:pt x="0" y="3175000"/>
                </a:cubicBezTo>
                <a:cubicBezTo>
                  <a:pt x="0" y="1421130"/>
                  <a:pt x="1421130" y="0"/>
                  <a:pt x="3175000" y="0"/>
                </a:cubicBezTo>
                <a:close/>
              </a:path>
            </a:pathLst>
          </a:custGeom>
          <a:solidFill>
            <a:srgbClr val="A100FF"/>
          </a:solidFill>
        </p:spPr>
      </p:sp>
      <p:sp>
        <p:nvSpPr>
          <p:cNvPr id="20" name="Freeform 20"/>
          <p:cNvSpPr/>
          <p:nvPr/>
        </p:nvSpPr>
        <p:spPr>
          <a:xfrm>
            <a:off x="11442581" y="7029282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6" y="1436769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6595" y="1279191"/>
            <a:ext cx="2187334" cy="2123082"/>
            <a:chOff x="-23043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3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23121-17E3-CC4F-4041-BC5D3FB872BD}"/>
              </a:ext>
            </a:extLst>
          </p:cNvPr>
          <p:cNvSpPr txBox="1"/>
          <p:nvPr/>
        </p:nvSpPr>
        <p:spPr>
          <a:xfrm>
            <a:off x="14157960" y="1825527"/>
            <a:ext cx="360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endParaRPr lang="en-US" sz="2400" b="1" dirty="0"/>
          </a:p>
          <a:p>
            <a:r>
              <a:rPr lang="en-US" sz="2000" dirty="0"/>
              <a:t>Chief Technology Architect</a:t>
            </a:r>
            <a:endParaRPr lang="en-IN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9F68E4-27EF-B7B5-6326-A982357CCD63}"/>
              </a:ext>
            </a:extLst>
          </p:cNvPr>
          <p:cNvSpPr txBox="1"/>
          <p:nvPr/>
        </p:nvSpPr>
        <p:spPr>
          <a:xfrm>
            <a:off x="14074774" y="4593683"/>
            <a:ext cx="360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ROMPTON</a:t>
            </a:r>
          </a:p>
          <a:p>
            <a:endParaRPr lang="en-US" sz="2400" b="1" dirty="0"/>
          </a:p>
          <a:p>
            <a:r>
              <a:rPr lang="en-US" sz="2000" dirty="0"/>
              <a:t>Senior Principle</a:t>
            </a:r>
            <a:endParaRPr lang="en-IN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625CE0-2FB6-2871-2D83-236830064377}"/>
              </a:ext>
            </a:extLst>
          </p:cNvPr>
          <p:cNvSpPr txBox="1"/>
          <p:nvPr/>
        </p:nvSpPr>
        <p:spPr>
          <a:xfrm>
            <a:off x="14157959" y="7527628"/>
            <a:ext cx="360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UTSAV RAJ</a:t>
            </a:r>
          </a:p>
          <a:p>
            <a:endParaRPr lang="en-US" sz="2400" b="1" dirty="0"/>
          </a:p>
          <a:p>
            <a:r>
              <a:rPr lang="en-US" sz="2000" dirty="0"/>
              <a:t>Data analyst</a:t>
            </a:r>
            <a:endParaRPr lang="en-IN" sz="20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6E0CF7-77A9-D20C-87FC-180FF980DE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524" y="7100223"/>
            <a:ext cx="19812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u="sng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68345C-691D-816D-A397-E7BE46155169}"/>
              </a:ext>
            </a:extLst>
          </p:cNvPr>
          <p:cNvSpPr txBox="1"/>
          <p:nvPr/>
        </p:nvSpPr>
        <p:spPr>
          <a:xfrm>
            <a:off x="3860431" y="1284816"/>
            <a:ext cx="59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Understanding</a:t>
            </a:r>
            <a:endParaRPr lang="en-IN" sz="4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01EC2-CDEC-58D1-2B44-2640C8AA73B0}"/>
              </a:ext>
            </a:extLst>
          </p:cNvPr>
          <p:cNvSpPr txBox="1"/>
          <p:nvPr/>
        </p:nvSpPr>
        <p:spPr>
          <a:xfrm>
            <a:off x="5864639" y="2920826"/>
            <a:ext cx="59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Cleaning</a:t>
            </a:r>
            <a:endParaRPr lang="en-IN" sz="4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EADC1C-0DF9-BCCB-E8E2-4953E669045E}"/>
              </a:ext>
            </a:extLst>
          </p:cNvPr>
          <p:cNvSpPr txBox="1"/>
          <p:nvPr/>
        </p:nvSpPr>
        <p:spPr>
          <a:xfrm>
            <a:off x="7771707" y="4505128"/>
            <a:ext cx="59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Modelling</a:t>
            </a:r>
            <a:endParaRPr lang="en-IN" sz="4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E3E6AE-3324-3D69-7BED-6FF845F691A8}"/>
              </a:ext>
            </a:extLst>
          </p:cNvPr>
          <p:cNvSpPr txBox="1"/>
          <p:nvPr/>
        </p:nvSpPr>
        <p:spPr>
          <a:xfrm>
            <a:off x="9567491" y="6148866"/>
            <a:ext cx="59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Analysis</a:t>
            </a:r>
            <a:endParaRPr lang="en-IN" sz="4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A966DC-3A21-0988-FF8B-A0DACCFE866B}"/>
              </a:ext>
            </a:extLst>
          </p:cNvPr>
          <p:cNvSpPr txBox="1"/>
          <p:nvPr/>
        </p:nvSpPr>
        <p:spPr>
          <a:xfrm>
            <a:off x="11337710" y="7945000"/>
            <a:ext cx="59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Uncover Insights</a:t>
            </a:r>
            <a:endParaRPr lang="en-IN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u="sng" spc="-80" dirty="0"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458E68F-0BB0-A1A9-535F-092C8426EF46}"/>
              </a:ext>
            </a:extLst>
          </p:cNvPr>
          <p:cNvSpPr txBox="1"/>
          <p:nvPr/>
        </p:nvSpPr>
        <p:spPr>
          <a:xfrm>
            <a:off x="1295203" y="4007683"/>
            <a:ext cx="4636129" cy="231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spc="-80" dirty="0">
                <a:latin typeface="Graphik Regular" panose="020B0503030202060203" pitchFamily="34" charset="0"/>
              </a:rPr>
              <a:t>16</a:t>
            </a:r>
          </a:p>
          <a:p>
            <a:pPr algn="ctr">
              <a:lnSpc>
                <a:spcPts val="9600"/>
              </a:lnSpc>
            </a:pPr>
            <a:r>
              <a:rPr lang="en-US" sz="3200" spc="-80" dirty="0">
                <a:latin typeface="Graphik Regular" panose="020B0503030202060203" pitchFamily="34" charset="0"/>
              </a:rPr>
              <a:t>Unique Categories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5A91460-938B-B3DC-A246-F2C19C91E9F8}"/>
              </a:ext>
            </a:extLst>
          </p:cNvPr>
          <p:cNvSpPr txBox="1"/>
          <p:nvPr/>
        </p:nvSpPr>
        <p:spPr>
          <a:xfrm>
            <a:off x="6629854" y="4012100"/>
            <a:ext cx="4456373" cy="226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spc="-80" dirty="0">
                <a:latin typeface="Graphik Regular" panose="020B0503030202060203" pitchFamily="34" charset="0"/>
              </a:rPr>
              <a:t>1897</a:t>
            </a:r>
          </a:p>
          <a:p>
            <a:pPr algn="ctr">
              <a:lnSpc>
                <a:spcPts val="9600"/>
              </a:lnSpc>
            </a:pPr>
            <a:r>
              <a:rPr lang="en-US" sz="3200" spc="-80" dirty="0">
                <a:latin typeface="Graphik Regular" panose="020B0503030202060203" pitchFamily="34" charset="0"/>
              </a:rPr>
              <a:t>Reactions to “Animal” Posts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84F40A0-A049-59A8-1F1A-EDB989B40275}"/>
              </a:ext>
            </a:extLst>
          </p:cNvPr>
          <p:cNvSpPr txBox="1"/>
          <p:nvPr/>
        </p:nvSpPr>
        <p:spPr>
          <a:xfrm>
            <a:off x="11928264" y="4012100"/>
            <a:ext cx="4456373" cy="2262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spc="-80" dirty="0">
                <a:latin typeface="Graphik Regular" panose="020B0503030202060203" pitchFamily="34" charset="0"/>
              </a:rPr>
              <a:t>January</a:t>
            </a:r>
          </a:p>
          <a:p>
            <a:pPr algn="ctr">
              <a:lnSpc>
                <a:spcPts val="9600"/>
              </a:lnSpc>
            </a:pPr>
            <a:r>
              <a:rPr lang="en-US" sz="3200" spc="-80" dirty="0">
                <a:latin typeface="Graphik Regular" panose="020B0503030202060203" pitchFamily="34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346E79B-F408-C9B8-34F7-CD17DC773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197321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CAF98744-0C96-570D-C07E-B9E17704A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16580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</TotalTime>
  <Words>330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Century Gothic</vt:lpstr>
      <vt:lpstr>Clear Sans Regular Bold</vt:lpstr>
      <vt:lpstr>Segoe Print</vt:lpstr>
      <vt:lpstr>Calibri</vt:lpstr>
      <vt:lpstr>Arial</vt:lpstr>
      <vt:lpstr>Graphik Regular</vt:lpstr>
      <vt:lpstr>Wingdings 3</vt:lpstr>
      <vt:lpstr>Georgia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merc er</cp:lastModifiedBy>
  <cp:revision>17</cp:revision>
  <dcterms:created xsi:type="dcterms:W3CDTF">2006-08-16T00:00:00Z</dcterms:created>
  <dcterms:modified xsi:type="dcterms:W3CDTF">2023-12-09T06:48:22Z</dcterms:modified>
  <dc:identifier>DAEhDyfaYKE</dc:identifier>
</cp:coreProperties>
</file>